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2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4" r:id="rId20"/>
    <p:sldId id="272" r:id="rId21"/>
    <p:sldId id="294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3" r:id="rId34"/>
    <p:sldId id="287" r:id="rId35"/>
    <p:sldId id="288" r:id="rId36"/>
    <p:sldId id="289" r:id="rId37"/>
    <p:sldId id="291" r:id="rId38"/>
    <p:sldId id="290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B00"/>
    <a:srgbClr val="ED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scikit-learn.org/stable/modules/generated/sklearn.decomposition.TruncatedSVD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4" Type="http://schemas.openxmlformats.org/officeDocument/2006/relationships/hyperlink" Target="http://scikit-learn.org/stable/modules/generated/sklearn.decomposition.LatentDirichletAllocation.html" TargetMode="External"/><Relationship Id="rId5" Type="http://schemas.openxmlformats.org/officeDocument/2006/relationships/hyperlink" Target="http://structuraltopicmode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https://github.com/alexperrier/upem-topic-modeling/blob/master/data/techno.csv" TargetMode="External"/><Relationship Id="rId7" Type="http://schemas.openxmlformats.org/officeDocument/2006/relationships/hyperlink" Target="http://www.structuraltopicmodel.com/" TargetMode="External"/><Relationship Id="rId8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rss/blog/energywise/full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garetroberts.net/" TargetMode="External"/><Relationship Id="rId4" Type="http://schemas.openxmlformats.org/officeDocument/2006/relationships/hyperlink" Target="http://www.structuraltopicmodel.com/" TargetMode="External"/><Relationship Id="rId5" Type="http://schemas.openxmlformats.org/officeDocument/2006/relationships/hyperlink" Target="https://cran.r-project.org/web/packages/stm/vignettes/stmVignett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erarchical_Dirichlet_process" TargetMode="External"/><Relationship Id="rId3" Type="http://schemas.openxmlformats.org/officeDocument/2006/relationships/hyperlink" Target="https://cran.r-project.org/web/packages/ldatuning/vignettes/topics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rstudio/download/" TargetMode="External"/><Relationship Id="rId3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blob/master/R/stm_techno.R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lexip" TargetMode="External"/><Relationship Id="rId4" Type="http://schemas.openxmlformats.org/officeDocument/2006/relationships/hyperlink" Target="https://www.linkedin.com/in/alexisperrier/" TargetMode="External"/><Relationship Id="rId5" Type="http://schemas.openxmlformats.org/officeDocument/2006/relationships/hyperlink" Target="mailto:alexis.perrier@gmail.com" TargetMode="External"/><Relationship Id="rId6" Type="http://schemas.openxmlformats.org/officeDocument/2006/relationships/hyperlink" Target="https://www.amazon.com/Effective-Amazon-Machine-Learning-Perrier/dp/1785883232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enthealth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4" Type="http://schemas.openxmlformats.org/officeDocument/2006/relationships/hyperlink" Target="https://github.com/alexperrier/upem-topic-modeling/blob/master/data/main_fbget.csv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odEmperorTrump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alexperrier/upem-topic-modeling/blob/master/data/echantillon_god_emperor_trump.cs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4" Type="http://schemas.openxmlformats.org/officeDocument/2006/relationships/hyperlink" Target="https://pythonhosted.org/pyenchant/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docs/usage/entity-recognition#entity-types" TargetMode="External"/><Relationship Id="rId4" Type="http://schemas.openxmlformats.org/officeDocument/2006/relationships/hyperlink" Target="https://github.com/alexperrier/upem-topic-modeling/blob/master/py/ner_spacy_on_fbget.py" TargetMode="External"/><Relationship Id="rId5" Type="http://schemas.openxmlformats.org/officeDocument/2006/relationships/hyperlink" Target="https://raw.githubusercontent.com/alexperrier/upem-topic-modeling/master/data/persons.t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lexperrier/upem-topic-model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laudeCoulombe/FrenchLefffLemmatizer" TargetMode="External"/><Relationship Id="rId3" Type="http://schemas.openxmlformats.org/officeDocument/2006/relationships/hyperlink" Target="https://github.com/explosion/spaCy/releases/tag/v1.8.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ip" TargetMode="External"/><Relationship Id="rId4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" TargetMode="Externa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ottbot.net/HIAL/index.html@p=19113.html" TargetMode="External"/><Relationship Id="rId12" Type="http://schemas.openxmlformats.org/officeDocument/2006/relationships/hyperlink" Target="http://www.emilyinamillion.me/blog/2016/7/13/visualizing-supreme-court-topics-over-time" TargetMode="External"/><Relationship Id="rId13" Type="http://schemas.openxmlformats.org/officeDocument/2006/relationships/hyperlink" Target="http://scholar.princeton.edu/sites/default/files/bstewart/files/stm.pdf" TargetMode="External"/><Relationship Id="rId14" Type="http://schemas.openxmlformats.org/officeDocument/2006/relationships/hyperlink" Target="http://proceedings.mlr.press/v22/taddy12/taddy12.pdf" TargetMode="External"/><Relationship Id="rId15" Type="http://schemas.openxmlformats.org/officeDocument/2006/relationships/hyperlink" Target="http://www.jmlr.org/papers/volume3/blei03a/blei03a.pdf" TargetMode="External"/><Relationship Id="rId16" Type="http://schemas.openxmlformats.org/officeDocument/2006/relationships/hyperlink" Target="https://www.youtube.com/watch?v=DDq3OVp9dN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ructuraltopicmodel.com/" TargetMode="External"/><Relationship Id="rId3" Type="http://schemas.openxmlformats.org/officeDocument/2006/relationships/hyperlink" Target="http://www.margaretroberts.net/about/research/" TargetMode="External"/><Relationship Id="rId4" Type="http://schemas.openxmlformats.org/officeDocument/2006/relationships/hyperlink" Target="http://alexperrier.github.io/jekyll/update/2015/09/04/topic-modeling-of-twitter-followers.html" TargetMode="External"/><Relationship Id="rId5" Type="http://schemas.openxmlformats.org/officeDocument/2006/relationships/hyperlink" Target="https://opendatascience.com/blog/dissecting-the-presidential-debates-with-an-nlp-scalpel/" TargetMode="External"/><Relationship Id="rId6" Type="http://schemas.openxmlformats.org/officeDocument/2006/relationships/hyperlink" Target="https://github.com/alexperrier/memewar/blob/master/docs/ldatutorial-workshop.pdf" TargetMode="External"/><Relationship Id="rId7" Type="http://schemas.openxmlformats.org/officeDocument/2006/relationships/hyperlink" Target="https://tedunderwood.com/2012/04/07/topic-modeling-made-just-simple-enough/" TargetMode="External"/><Relationship Id="rId8" Type="http://schemas.openxmlformats.org/officeDocument/2006/relationships/hyperlink" Target="https://medium.com/@neala/a-review-of-topic-modeling-projects-941922a1216c" TargetMode="External"/><Relationship Id="rId9" Type="http://schemas.openxmlformats.org/officeDocument/2006/relationships/hyperlink" Target="https://tedunderwood.com/category/methodology/topic-modeling/bayesian-topic-modeling/" TargetMode="External"/><Relationship Id="rId10" Type="http://schemas.openxmlformats.org/officeDocument/2006/relationships/hyperlink" Target="http://mith.umd.edu/topic-modeling-in-the-humanities-an-overview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science.com/blog/dissecting-the-presidential-debates-with-an-nlp-scalpel/" TargetMode="External"/><Relationship Id="rId4" Type="http://schemas.openxmlformats.org/officeDocument/2006/relationships/hyperlink" Target="http://www.common-place-archives.org/vol-06/no-02/tales/" TargetMode="External"/><Relationship Id="rId5" Type="http://schemas.openxmlformats.org/officeDocument/2006/relationships/hyperlink" Target="http://digitalcommons.unl.edu/cgi/viewcontent.cgi?article=1105&amp;context=englishfacpubs" TargetMode="External"/><Relationship Id="rId6" Type="http://schemas.openxmlformats.org/officeDocument/2006/relationships/hyperlink" Target="http://dhs.stanford.edu/algorithmic-literacy/topic-networks-in-proust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8" Type="http://schemas.openxmlformats.org/officeDocument/2006/relationships/hyperlink" Target="http://dh2015.org/abstracts/xml/SCHOCH_Christof_Topic_Modeling_French_Crime_Ficti/SCH_CH_Christof_Topic_Modeling_French_Crime_Fiction.html" TargetMode="External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experrier.github.io/jekyll/update/2015/09/04/topic-modeling-of-twitter-follow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aidyoxe/status/863398865566937088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TF-IDF" TargetMode="External"/><Relationship Id="rId4" Type="http://schemas.openxmlformats.org/officeDocument/2006/relationships/hyperlink" Target="http://scikit-learn.org/stable/modules/generated/sklearn.feature_extraction.text.TfidfVectorize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8" y="80832"/>
            <a:ext cx="2410758" cy="130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1" y="80832"/>
            <a:ext cx="8990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ETUDES NUMERIQUES ET INNOVATION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6975" y="2865864"/>
            <a:ext cx="326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Alexis Perrier</a:t>
            </a: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Lundi 22 mai 2017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58" y="749465"/>
            <a:ext cx="8064500" cy="4495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341" y="5798634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TruncatedSVD</a:t>
            </a:r>
            <a:r>
              <a:rPr lang="fr-FR"/>
              <a:t> de scikit-lean</a:t>
            </a:r>
          </a:p>
        </p:txBody>
      </p:sp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Probabiliste: Latent Dirichlet Allocation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208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Blei 2002: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et les mots sont répartis suivant une loi de Dirichlet</a:t>
            </a:r>
            <a:endParaRPr lang="fr-FR"/>
          </a:p>
          <a:p>
            <a:endParaRPr lang="fr-FR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</a:t>
            </a:r>
            <a:r>
              <a:rPr lang="fr-FR" smtClean="0"/>
              <a:t>Nombre de topics</a:t>
            </a:r>
          </a:p>
          <a:p>
            <a:r>
              <a:rPr lang="fr-FR" smtClean="0"/>
              <a:t>α</a:t>
            </a:r>
            <a:r>
              <a:rPr lang="fr-FR"/>
              <a:t>: Nombre de topics par </a:t>
            </a:r>
            <a:r>
              <a:rPr lang="fr-FR" smtClean="0"/>
              <a:t>document</a:t>
            </a:r>
          </a:p>
          <a:p>
            <a:r>
              <a:rPr lang="fr-FR" smtClean="0"/>
              <a:t>β: </a:t>
            </a:r>
            <a:r>
              <a:rPr lang="fr-FR"/>
              <a:t>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96070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https://</a:t>
            </a:r>
            <a:r>
              <a:rPr lang="fr-FR" sz="1400" smtClean="0">
                <a:hlinkClick r:id="rId3"/>
              </a:rPr>
              <a:t>fr.wikipedia.org/wiki/Loi_de_Dirichlet</a:t>
            </a:r>
            <a:r>
              <a:rPr lang="fr-FR" sz="1400" smtClean="0"/>
              <a:t> </a:t>
            </a:r>
            <a:endParaRPr lang="fr-FR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1691721"/>
            <a:ext cx="6432085" cy="43280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5627" y="932543"/>
            <a:ext cx="316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Sorte de gaussienne généralisée</a:t>
            </a:r>
          </a:p>
        </p:txBody>
      </p:sp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 </a:t>
            </a:r>
            <a:r>
              <a:rPr lang="fr-FR" smtClean="0">
                <a:hlinkClick r:id="rId2"/>
              </a:rPr>
              <a:t>https</a:t>
            </a:r>
            <a:r>
              <a:rPr lang="fr-FR">
                <a:hlinkClick r:id="rId2"/>
              </a:rPr>
              <a:t>://radimrehurek.com/gensim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 </a:t>
            </a:r>
            <a:r>
              <a:rPr lang="fr-FR"/>
              <a:t>Python library: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pypi.python.org/pypi/lda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http://</a:t>
            </a:r>
            <a:r>
              <a:rPr lang="fr-FR" smtClean="0">
                <a:hlinkClick r:id="rId4"/>
              </a:rPr>
              <a:t>scikit-learn.org/stable/modules/generated/sklearn.decomposition.LatentDirichletAllocation.html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LDA, LSA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STM package </a:t>
            </a:r>
            <a:r>
              <a:rPr lang="fr-FR" smtClean="0">
                <a:hlinkClick r:id="rId5"/>
              </a:rPr>
              <a:t>http</a:t>
            </a:r>
            <a:r>
              <a:rPr lang="fr-FR">
                <a:hlinkClick r:id="rId5"/>
              </a:rPr>
              <a:t>://structuraltopicmodel.com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 STM: stmBrowser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Premier 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07194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Corpus: 935 résumés d’articles provenant de IEEE et ArsTechnica</a:t>
            </a:r>
          </a:p>
          <a:p>
            <a:r>
              <a:rPr lang="fr-FR"/>
              <a:t>On connait les rubriques, les sujets abordés, le dataset est consistant mais a besoin </a:t>
            </a:r>
            <a:r>
              <a:rPr lang="fr-FR" smtClean="0"/>
              <a:t>d’un peu de </a:t>
            </a:r>
            <a:r>
              <a:rPr lang="fr-FR"/>
              <a:t>nettoyage</a:t>
            </a:r>
          </a:p>
          <a:p>
            <a:endParaRPr lang="fr-FR" smtClean="0"/>
          </a:p>
          <a:p>
            <a:r>
              <a:rPr lang="fr-FR"/>
              <a:t>Constitution du corpus: Liste de 20 fils RSS des sites webs en question correspondant a 20 rubriques differentes  </a:t>
            </a:r>
            <a:endParaRPr lang="fr-FR" smtClean="0"/>
          </a:p>
          <a:p>
            <a:endParaRPr lang="fr-FR" smtClean="0"/>
          </a:p>
          <a:p>
            <a:r>
              <a:rPr lang="fr-FR"/>
              <a:t>Par exemple: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Energy</a:t>
            </a:r>
            <a:r>
              <a:rPr lang="fr-FR"/>
              <a:t>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http://feeds.arstechnica.com/arstechnica/gaming</a:t>
            </a:r>
            <a:r>
              <a:rPr lang="fr-FR"/>
              <a:t> </a:t>
            </a:r>
            <a:endParaRPr lang="fr-FR" smtClean="0"/>
          </a:p>
        </p:txBody>
      </p:sp>
      <p:sp>
        <p:nvSpPr>
          <p:cNvPr id="2" name="TextBox 1"/>
          <p:cNvSpPr txBox="1"/>
          <p:nvPr/>
        </p:nvSpPr>
        <p:spPr>
          <a:xfrm>
            <a:off x="245327" y="4003288"/>
            <a:ext cx="118491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4" invalidUrl="https://github.com/alexperrier/upem-topic-modeling/blob/master/py/Creation du corpus articles tech.ipynb"/>
              </a:rPr>
              <a:t>Ce Notebook jupyter</a:t>
            </a:r>
            <a:r>
              <a:rPr lang="fr-FR"/>
              <a:t> python permet de constituer le corpus: </a:t>
            </a:r>
            <a:br>
              <a:rPr lang="fr-FR"/>
            </a:br>
            <a:r>
              <a:rPr lang="fr-FR">
                <a:hlinkClick r:id="rId5" invalidUrl="https://github.com/alexperrier/upem-topic-modeling/blob/master/py/Creation du corpus articles tech.ipynb"/>
              </a:rPr>
              <a:t>https://github.com/alexperrier/upem-topic-modeling/blob/master/py/Creation%20du%20corpus%20articles%20tech.ipynb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Corpus obtenu : </a:t>
            </a:r>
            <a:r>
              <a:rPr lang="fr-FR">
                <a:hlinkClick r:id="rId6"/>
              </a:rPr>
              <a:t>https://</a:t>
            </a:r>
            <a:r>
              <a:rPr lang="fr-FR">
                <a:hlinkClick r:id="rId6"/>
              </a:rPr>
              <a:t>github.com/alexperrier/upem-topic-modeling/blob/master/data/techno.csv</a:t>
            </a:r>
            <a:r>
              <a:rPr lang="fr-FR"/>
              <a:t> </a:t>
            </a:r>
            <a:endParaRPr lang="fr-FR"/>
          </a:p>
          <a:p>
            <a:endParaRPr lang="fr-FR"/>
          </a:p>
          <a:p>
            <a:r>
              <a:rPr lang="fr-FR"/>
              <a:t>Le Script R suivant utilise le package </a:t>
            </a:r>
            <a:r>
              <a:rPr lang="fr-FR">
                <a:hlinkClick r:id="rId7"/>
              </a:rPr>
              <a:t>STM</a:t>
            </a:r>
            <a:r>
              <a:rPr lang="fr-FR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8"/>
              </a:rPr>
              <a:t>https://github.com/alexperrier/upem-topic-modeling/blob/master/R/stm_techno.R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7"/>
              </a:rPr>
              <a:t>www.structuraltopicmodel.com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4294606"/>
            <a:ext cx="7303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http://www.margaretroberts.net</a:t>
            </a:r>
            <a:r>
              <a:rPr lang="fr-FR">
                <a:hlinkClick r:id="rId3"/>
              </a:rPr>
              <a:t>/</a:t>
            </a:r>
            <a:r>
              <a:rPr lang="fr-FR"/>
              <a:t> et al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http://</a:t>
            </a:r>
            <a:r>
              <a:rPr lang="fr-FR" smtClean="0">
                <a:hlinkClick r:id="rId4"/>
              </a:rPr>
              <a:t>www.structuraltopicmodel.com/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5"/>
              </a:rPr>
              <a:t>https://</a:t>
            </a:r>
            <a:r>
              <a:rPr lang="fr-FR" smtClean="0">
                <a:hlinkClick r:id="rId5"/>
              </a:rPr>
              <a:t>cran.r-project.org/web/packages/stm/vignettes/stmVignette.pdf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63503" y="954320"/>
            <a:ext cx="61207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Pourquoi ce package et pas un autre? </a:t>
            </a:r>
          </a:p>
          <a:p>
            <a:r>
              <a:rPr lang="fr-FR"/>
              <a:t>Il permet de: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Déterminer simplement le 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Analyser l’impact de </a:t>
            </a:r>
            <a:r>
              <a:rPr lang="fr-FR" smtClean="0"/>
              <a:t>variables externes sur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Préparer les textes (stem, token,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fr-FR"/>
              <a:t>Il possede de </a:t>
            </a:r>
            <a:r>
              <a:rPr lang="fr-FR" smtClean="0"/>
              <a:t>nombreuses méthodes d’exploration des résultats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plus difficile est de trouver K le nombre de topics optimum</a:t>
            </a:r>
          </a:p>
          <a:p>
            <a:r>
              <a:rPr lang="fr-FR" smtClean="0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en.wikipedia.org/wiki/Hierarchical_Dirichlet_process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cran.r-project.org/web/packages/ldatuning/vignettes/topics.html</a:t>
            </a:r>
            <a:r>
              <a:rPr lang="fr-FR" smtClean="0"/>
              <a:t> </a:t>
            </a:r>
          </a:p>
          <a:p>
            <a:endParaRPr lang="fr-FR"/>
          </a:p>
          <a:p>
            <a:r>
              <a:rPr lang="fr-FR"/>
              <a:t/>
            </a:r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STM</a:t>
            </a:r>
            <a:r>
              <a:rPr lang="fr-FR" smtClean="0"/>
              <a:t> definit 2 métriques parlantes:</a:t>
            </a:r>
          </a:p>
          <a:p>
            <a:endParaRPr lang="fr-FR" b="1" smtClean="0"/>
          </a:p>
          <a:p>
            <a:r>
              <a:rPr lang="fr-FR" b="1" smtClean="0"/>
              <a:t>Semantic Coherence</a:t>
            </a:r>
            <a:r>
              <a:rPr lang="fr-FR" smtClean="0"/>
              <a:t> </a:t>
            </a:r>
            <a:r>
              <a:rPr lang="fr-FR"/>
              <a:t>: </a:t>
            </a:r>
            <a:r>
              <a:rPr lang="fr-FR" i="1" smtClean="0"/>
              <a:t>is </a:t>
            </a:r>
            <a:r>
              <a:rPr lang="fr-FR" i="1"/>
              <a:t>maximized when the most probable words in a given topic frequently co-occur </a:t>
            </a:r>
            <a:r>
              <a:rPr lang="fr-FR" i="1" smtClean="0"/>
              <a:t>together</a:t>
            </a:r>
          </a:p>
          <a:p>
            <a:r>
              <a:rPr lang="fr-FR" i="1"/>
              <a:t>attaining high semantic coherence was relatively easy by having a few topics dominated by very common words</a:t>
            </a:r>
            <a:r>
              <a:rPr lang="fr-FR" i="1" smtClean="0"/>
              <a:t>.</a:t>
            </a:r>
          </a:p>
          <a:p>
            <a:r>
              <a:rPr lang="fr-FR" i="1" smtClean="0"/>
              <a:t>A </a:t>
            </a:r>
            <a:r>
              <a:rPr lang="fr-FR" i="1"/>
              <a:t>metric to summarize topics that combines term frequency and exclusivity to that topic into a </a:t>
            </a:r>
            <a:r>
              <a:rPr lang="fr-FR" i="1" smtClean="0"/>
              <a:t>univariate</a:t>
            </a:r>
          </a:p>
          <a:p>
            <a:r>
              <a:rPr lang="fr-FR" i="1" smtClean="0"/>
              <a:t> </a:t>
            </a:r>
            <a:r>
              <a:rPr lang="fr-FR" i="1"/>
              <a:t>summary statistic referred to as </a:t>
            </a:r>
            <a:r>
              <a:rPr lang="fr-FR" i="1" smtClean="0"/>
              <a:t>FREX</a:t>
            </a:r>
          </a:p>
          <a:p>
            <a:endParaRPr lang="fr-FR"/>
          </a:p>
          <a:p>
            <a:r>
              <a:rPr lang="fr-FR" b="1" smtClean="0"/>
              <a:t>FREX</a:t>
            </a:r>
            <a:r>
              <a:rPr lang="fr-FR" smtClean="0"/>
              <a:t> </a:t>
            </a:r>
            <a:r>
              <a:rPr lang="fr-FR" b="1" smtClean="0"/>
              <a:t>exclusivity</a:t>
            </a:r>
            <a:r>
              <a:rPr lang="fr-FR" smtClean="0"/>
              <a:t>: </a:t>
            </a:r>
            <a:r>
              <a:rPr lang="fr-FR" i="1" smtClean="0"/>
              <a:t>The </a:t>
            </a:r>
            <a:r>
              <a:rPr lang="fr-FR" i="1"/>
              <a:t>harmonic mean ensures that chosen terms are both frequent and exclusive, </a:t>
            </a:r>
            <a:endParaRPr lang="fr-FR" i="1" smtClean="0"/>
          </a:p>
          <a:p>
            <a:r>
              <a:rPr lang="fr-FR" i="1" smtClean="0"/>
              <a:t>rather </a:t>
            </a:r>
            <a:r>
              <a:rPr lang="fr-FR" i="1"/>
              <a:t>than simply an extreme on a single dimension</a:t>
            </a:r>
            <a:r>
              <a:rPr lang="fr-FR" i="1" smtClean="0"/>
              <a:t>.</a:t>
            </a:r>
          </a:p>
          <a:p>
            <a:r>
              <a:rPr lang="fr-FR" smtClean="0"/>
              <a:t>(vignette STM)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137" y="1048875"/>
            <a:ext cx="34748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Rstudio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Run script ou Load environment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Plot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Visualize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Explore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Find stuffs!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137" y="310261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</a:t>
            </a:r>
            <a:r>
              <a:rPr lang="fr-FR" smtClean="0"/>
              <a:t>()</a:t>
            </a:r>
            <a:endParaRPr lang="fr-FR"/>
          </a:p>
          <a:p>
            <a:endParaRPr lang="fr-FR" smtClean="0"/>
          </a:p>
          <a:p>
            <a:r>
              <a:rPr lang="fr-FR" smtClean="0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</a:t>
            </a:r>
            <a:r>
              <a:rPr lang="fr-FR" smtClean="0"/>
              <a:t>etwd()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8826" y="749465"/>
            <a:ext cx="87957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script suivant applique STM sur le corpus précédemment créé:</a:t>
            </a:r>
          </a:p>
          <a:p>
            <a:r>
              <a:rPr lang="fr-FR">
                <a:solidFill>
                  <a:srgbClr val="ED5B00"/>
                </a:solidFill>
                <a:hlinkClick r:id="rId2"/>
              </a:rPr>
              <a:t>https</a:t>
            </a:r>
            <a:r>
              <a:rPr lang="fr-FR">
                <a:solidFill>
                  <a:srgbClr val="ED5B00"/>
                </a:solidFill>
                <a:hlinkClick r:id="rId2"/>
              </a:rPr>
              <a:t>://</a:t>
            </a:r>
            <a:r>
              <a:rPr lang="fr-FR">
                <a:solidFill>
                  <a:srgbClr val="ED5B00"/>
                </a:solidFill>
                <a:hlinkClick r:id="rId2"/>
              </a:rPr>
              <a:t>github.com/alexperrier/upem-topic-modeling/blob/master/R/stm_techno.R</a:t>
            </a:r>
            <a:r>
              <a:rPr lang="fr-FR">
                <a:solidFill>
                  <a:srgbClr val="ED5B00"/>
                </a:solidFill>
              </a:rPr>
              <a:t> </a:t>
            </a:r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Lire et </a:t>
            </a:r>
            <a:r>
              <a:rPr lang="fr-FR" smtClean="0"/>
              <a:t>stocker </a:t>
            </a:r>
            <a:r>
              <a:rPr lang="fr-FR"/>
              <a:t>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textProcessor</a:t>
            </a:r>
            <a:r>
              <a:rPr lang="fr-FR" smtClean="0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removestopwords  </a:t>
            </a:r>
            <a:r>
              <a:rPr lang="fr-FR"/>
              <a:t>: filtrer les </a:t>
            </a:r>
            <a:r>
              <a:rPr lang="fr-FR" smtClean="0"/>
              <a:t>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removenumbers , removepunctuation </a:t>
            </a:r>
            <a:r>
              <a:rPr lang="fr-FR"/>
              <a:t>: enlever les </a:t>
            </a:r>
            <a:r>
              <a:rPr lang="fr-FR" smtClean="0"/>
              <a:t>chiffres et signes </a:t>
            </a:r>
            <a:r>
              <a:rPr lang="fr-FR"/>
              <a:t>de </a:t>
            </a:r>
            <a:r>
              <a:rPr lang="fr-FR" smtClean="0"/>
              <a:t>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wordLengths      </a:t>
            </a:r>
            <a:r>
              <a:rPr lang="fr-FR"/>
              <a:t>: ne garder que les mots de </a:t>
            </a:r>
            <a:r>
              <a:rPr lang="fr-FR" smtClean="0"/>
              <a:t>n </a:t>
            </a:r>
            <a:r>
              <a:rPr lang="fr-FR"/>
              <a:t>characteres ou </a:t>
            </a:r>
            <a:r>
              <a:rPr lang="fr-FR" smtClean="0"/>
              <a:t>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striphtml        </a:t>
            </a:r>
            <a:r>
              <a:rPr lang="fr-FR"/>
              <a:t>: enlever les tags HTML</a:t>
            </a:r>
            <a:r>
              <a:rPr lang="fr-FR" smtClean="0"/>
              <a:t>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stem             </a:t>
            </a:r>
            <a:r>
              <a:rPr lang="fr-FR"/>
              <a:t>: ne garder que la racine des </a:t>
            </a:r>
            <a:r>
              <a:rPr lang="fr-FR" smtClean="0"/>
              <a:t>mots (non utilisé)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prepDocuments</a:t>
            </a:r>
            <a:r>
              <a:rPr lang="fr-FR" smtClean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Définir les variables externes: </a:t>
            </a:r>
            <a:r>
              <a:rPr lang="fr-FR" i="1" smtClean="0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</a:t>
            </a:r>
            <a:r>
              <a:rPr lang="fr-FR" b="1" smtClean="0"/>
              <a:t>tm</a:t>
            </a:r>
            <a:r>
              <a:rPr lang="fr-FR" smtClean="0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68144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STM trouve K par lui-même (mettre k =0 dans stm) </a:t>
            </a:r>
          </a:p>
          <a:p>
            <a:r>
              <a:rPr lang="fr-FR" smtClean="0"/>
              <a:t>=&gt; On obtient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de qualité, ils sont cohérents et compréhensibles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peu de documents par topic,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Illustré par le wordcloud. Quelques mots tres importants.</a:t>
            </a:r>
          </a:p>
          <a:p>
            <a:endParaRPr lang="fr-FR"/>
          </a:p>
          <a:p>
            <a:r>
              <a:rPr lang="fr-FR"/>
              <a:t>Une autre méthode existe pour trouver le nombre optimal de topics: </a:t>
            </a:r>
          </a:p>
          <a:p>
            <a:r>
              <a:rPr lang="fr-FR" b="1" smtClean="0"/>
              <a:t>Grid search:</a:t>
            </a:r>
          </a:p>
          <a:p>
            <a:r>
              <a:rPr lang="fr-FR" smtClean="0"/>
              <a:t>=&gt; On fait varier K suivant une sequence (ex: 20 a 50) 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 smtClean="0"/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Essayons aussi avec K = 20 topics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115" y="136588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Qui suis-je ?</a:t>
            </a:r>
            <a:endParaRPr lang="en-US" sz="3600" b="1" dirty="0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53164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Telecom Paris 92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These 95 sur gradient stochastique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is-IS" smtClean="0">
                <a:latin typeface="Arial" charset="0"/>
                <a:ea typeface="Arial" charset="0"/>
                <a:cs typeface="Arial" charset="0"/>
              </a:rPr>
              <a:t>uelques années passent</a:t>
            </a:r>
            <a:endParaRPr lang="is-IS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2011 Move to Boston, Berklee College of Music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2017 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2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Twitter: 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@alexip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4"/>
              </a:rPr>
              <a:t>Linkedin.com/in/alexisperrier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5"/>
              </a:rPr>
              <a:t>alexis.perrier@gmail.com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7" y="2029523"/>
            <a:ext cx="2984213" cy="3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Interprétation des Résultats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1657" y="1351079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Un Gridsearch donne 20 pour un nombre de topics favorisant la coherence semantique</a:t>
            </a:r>
          </a:p>
          <a:p>
            <a:r>
              <a:rPr lang="fr-FR" smtClean="0"/>
              <a:t>Et ~=60 pour l’exclusivité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341657" y="2419815"/>
            <a:ext cx="580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 le modele K=20, on identifie bien les 20 topics suivants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341657" y="3211552"/>
            <a:ext cx="1085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 préparation avec textProcessor est efficace malgré quelques mots bizarres due au traitement de la ponctuation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41657" y="3856979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 est: propre, sans faute d’orthographe, de longs paragraphes équilibrés, des sujets bien établis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341657" y="4560850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C’est trop beau pour durer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This is not Pepe, this is Alt-pepe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https://www.facebook.com/GodEmperorTrump</a:t>
            </a:r>
            <a:r>
              <a:rPr lang="fi-FI" smtClean="0">
                <a:hlinkClick r:id="rId2"/>
              </a:rPr>
              <a:t>/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418790 posts et commentaires, </a:t>
            </a:r>
          </a:p>
          <a:p>
            <a:r>
              <a:rPr lang="fi-FI" smtClean="0"/>
              <a:t>100+ Mb de donnees en csv</a:t>
            </a:r>
          </a:p>
          <a:p>
            <a:r>
              <a:rPr lang="fi-FI" smtClean="0"/>
              <a:t>Tres bruité: orthographe défaillant, images, liens, abbréviations, argot et expressions, </a:t>
            </a:r>
            <a:r>
              <a:rPr lang="is-IS" smtClean="0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1532341"/>
            <a:ext cx="915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>
                <a:solidFill>
                  <a:srgbClr val="EE5B00"/>
                </a:solidFill>
              </a:rPr>
              <a:t>Attention: le contenu de ce forum est souvent ouvertement raciste, anti semite, révisioniste, </a:t>
            </a:r>
            <a:r>
              <a:rPr lang="is-IS" b="1" smtClean="0">
                <a:solidFill>
                  <a:srgbClr val="EE5B00"/>
                </a:solidFill>
              </a:rPr>
              <a:t>…</a:t>
            </a:r>
            <a:endParaRPr lang="fr-FR" b="1">
              <a:solidFill>
                <a:srgbClr val="EE5B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Example:</a:t>
            </a:r>
          </a:p>
          <a:p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://www.facebook.com/GodEmperorTrump/photos/a.792821487511350.1073741828.791373644322801/1208866165906878/?</a:t>
            </a:r>
            <a:r>
              <a:rPr lang="en-US" smtClean="0">
                <a:hlinkClick r:id="rId3"/>
              </a:rPr>
              <a:t>type=3&amp;theater</a:t>
            </a:r>
            <a:r>
              <a:rPr lang="en-US" smtClean="0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401445" y="5118410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https://</a:t>
            </a:r>
            <a:r>
              <a:rPr lang="fr-FR" smtClean="0">
                <a:hlinkClick r:id="rId4"/>
              </a:rPr>
              <a:t>github.com/alexperrier/upem-topic-modeling/blob/master/data/main_fbget.csv.zip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meme pre-processing que précédemment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38375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-&gt; 26 topics apres grid search</a:t>
            </a:r>
          </a:p>
          <a:p>
            <a:endParaRPr lang="fr-FR" smtClean="0"/>
          </a:p>
          <a:p>
            <a:r>
              <a:rPr lang="fr-FR" smtClean="0"/>
              <a:t>Quelques topics sont cohérents: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18: islam</a:t>
            </a:r>
          </a:p>
          <a:p>
            <a:endParaRPr lang="fr-FR" smtClean="0"/>
          </a:p>
          <a:p>
            <a:r>
              <a:rPr lang="fr-FR" smtClean="0"/>
              <a:t>Mais les autres sont peu interprétables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topics sont difficilement interprétables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50273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nettoyage intense du corpus s’avere nécessaire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des </a:t>
            </a:r>
            <a:r>
              <a:rPr lang="fr-FR" smtClean="0"/>
              <a:t>copains taggés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‘stopwords’: or, can, I, will, he, but,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Réduire le bruit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7786" y="1449658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tags de copains (britney smith,  john doe, </a:t>
            </a:r>
            <a:r>
              <a:rPr lang="is-IS" smtClean="0"/>
              <a:t>…</a:t>
            </a:r>
            <a:r>
              <a:rPr lang="fr-FR" smtClean="0"/>
              <a:t> )</a:t>
            </a:r>
          </a:p>
          <a:p>
            <a:endParaRPr lang="fr-FR" smtClean="0"/>
          </a:p>
          <a:p>
            <a:r>
              <a:rPr lang="fr-FR" b="1" smtClean="0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Info: </a:t>
            </a:r>
            <a:r>
              <a:rPr lang="en-US"/>
              <a:t>murica, </a:t>
            </a:r>
            <a:r>
              <a:rPr lang="fr-FR" smtClean="0"/>
              <a:t>dindu </a:t>
            </a:r>
            <a:r>
              <a:rPr lang="fr-FR"/>
              <a:t>nuffin, guac </a:t>
            </a:r>
            <a:r>
              <a:rPr lang="fr-FR" smtClean="0"/>
              <a:t>bowl, </a:t>
            </a:r>
            <a:r>
              <a:rPr lang="fr-FR"/>
              <a:t>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lmfaooooo, lololololol, xdd, </a:t>
            </a:r>
            <a:r>
              <a:rPr lang="is-IS" smtClean="0"/>
              <a:t>…</a:t>
            </a:r>
          </a:p>
          <a:p>
            <a:endParaRPr lang="is-IS" smtClean="0"/>
          </a:p>
          <a:p>
            <a:r>
              <a:rPr lang="is-IS" b="1" smtClean="0"/>
              <a:t>Abreviations</a:t>
            </a:r>
            <a:r>
              <a:rPr lang="is-IS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</a:t>
            </a:r>
            <a:r>
              <a:rPr lang="is-IS" smtClean="0"/>
              <a:t>nfo: </a:t>
            </a:r>
            <a:r>
              <a:rPr lang="en-US" smtClean="0"/>
              <a:t>fb (facebook)</a:t>
            </a:r>
            <a:r>
              <a:rPr lang="en-US"/>
              <a:t>, swj (social justice warrior) , blm (black lives matter)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Bruit: </a:t>
            </a:r>
            <a:r>
              <a:rPr lang="en-US" smtClean="0"/>
              <a:t>thatll (that will), shed (she would), I’m (I am)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r>
              <a:rPr lang="fr-FR" b="1" smtClean="0"/>
              <a:t>Stopwords</a:t>
            </a:r>
            <a:r>
              <a:rPr lang="fr-FR" smtClean="0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réduction de bruit en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NLTK: tokenization et bien d’autres choses</a:t>
            </a:r>
            <a:endParaRPr lang="fr-FR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Spacy.io</a:t>
            </a:r>
            <a:r>
              <a:rPr lang="fr-FR" smtClean="0"/>
              <a:t>: </a:t>
            </a:r>
            <a:r>
              <a:rPr lang="fr-FR" u="sng">
                <a:solidFill>
                  <a:srgbClr val="FF0000"/>
                </a:solidFill>
              </a:rPr>
              <a:t>Part-of-speech </a:t>
            </a:r>
            <a:r>
              <a:rPr lang="fr-FR" u="sng" smtClean="0">
                <a:solidFill>
                  <a:srgbClr val="FF0000"/>
                </a:solidFill>
              </a:rPr>
              <a:t>tagging, </a:t>
            </a:r>
            <a:r>
              <a:rPr lang="fr-FR" u="sng">
                <a:solidFill>
                  <a:srgbClr val="FF0000"/>
                </a:solidFill>
              </a:rPr>
              <a:t>Named entity </a:t>
            </a:r>
            <a:r>
              <a:rPr lang="fr-FR" u="sng" smtClean="0">
                <a:solidFill>
                  <a:srgbClr val="FF0000"/>
                </a:solidFill>
              </a:rPr>
              <a:t>recognition</a:t>
            </a:r>
            <a:r>
              <a:rPr lang="fr-FR" smtClean="0"/>
              <a:t>, tokenization,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3"/>
              </a:rPr>
              <a:t>Inflect</a:t>
            </a:r>
            <a:r>
              <a:rPr lang="en-US" smtClean="0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4"/>
              </a:rPr>
              <a:t>Enchant</a:t>
            </a:r>
            <a:r>
              <a:rPr lang="en-US" smtClean="0"/>
              <a:t>: </a:t>
            </a:r>
            <a:r>
              <a:rPr lang="en-US"/>
              <a:t>spellchecking library for Python</a:t>
            </a: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Regex: pour réduire certaines strings </a:t>
            </a:r>
            <a:r>
              <a:rPr lang="is-IS" i="1" smtClean="0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Wordnet et </a:t>
            </a:r>
            <a:r>
              <a:rPr lang="en-US" smtClean="0"/>
              <a:t>S</a:t>
            </a:r>
            <a:r>
              <a:rPr lang="is-IS" smtClean="0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0741" y="1605776"/>
            <a:ext cx="104978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Comment séparer les noms de personnes utiles (Trump, Clinton) des noms inutiles (Bob Smith, Joe Dalton, </a:t>
            </a:r>
            <a:r>
              <a:rPr lang="is-IS" smtClean="0"/>
              <a:t>…</a:t>
            </a:r>
            <a:r>
              <a:rPr lang="fr-FR" smtClean="0"/>
              <a:t>)?</a:t>
            </a:r>
          </a:p>
          <a:p>
            <a:r>
              <a:rPr lang="fr-FR" b="1" smtClean="0"/>
              <a:t>Named Entity Recognition (NER) avec </a:t>
            </a:r>
            <a:r>
              <a:rPr lang="fr-FR" b="1" smtClean="0">
                <a:hlinkClick r:id="rId2"/>
              </a:rPr>
              <a:t>Spacy</a:t>
            </a:r>
            <a:endParaRPr lang="fr-FR" b="1" smtClean="0"/>
          </a:p>
          <a:p>
            <a:endParaRPr lang="fr-FR"/>
          </a:p>
          <a:p>
            <a:r>
              <a:rPr lang="fr-FR"/>
              <a:t>Pour chaque post ou commentaire du forum, le NER va </a:t>
            </a:r>
            <a:r>
              <a:rPr lang="fr-FR" smtClean="0"/>
              <a:t>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PERSON: nom de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GPE: pays, villes, états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NORP: Nationalités, religions,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spacy.io/docs/usage/entity-recognition#entity-types</a:t>
            </a:r>
            <a:r>
              <a:rPr lang="en-US" smtClean="0"/>
              <a:t> </a:t>
            </a:r>
          </a:p>
          <a:p>
            <a:endParaRPr lang="en-US" smtClean="0"/>
          </a:p>
          <a:p>
            <a:r>
              <a:rPr lang="en-US" smtClean="0"/>
              <a:t>La premiere étape consiste donc à lister toutes les entités trouvées dans le corpus pour faire un tri:</a:t>
            </a:r>
          </a:p>
          <a:p>
            <a:r>
              <a:rPr lang="en-US"/>
              <a:t>Code: </a:t>
            </a:r>
            <a:r>
              <a:rPr lang="en-US">
                <a:hlinkClick r:id="rId4"/>
              </a:rPr>
              <a:t>https://</a:t>
            </a:r>
            <a:r>
              <a:rPr lang="en-US" smtClean="0">
                <a:hlinkClick r:id="rId4"/>
              </a:rPr>
              <a:t>github.com/alexperrier/upem-topic-modeling/blob/master/py/ner_spacy_on_fbget.py</a:t>
            </a:r>
            <a:r>
              <a:rPr lang="en-US" smtClean="0"/>
              <a:t> </a:t>
            </a:r>
            <a:endParaRPr lang="en-US"/>
          </a:p>
          <a:p>
            <a:endParaRPr lang="en-US" smtClean="0"/>
          </a:p>
          <a:p>
            <a:r>
              <a:rPr lang="en-US" smtClean="0"/>
              <a:t>Resultats: </a:t>
            </a:r>
            <a:r>
              <a:rPr lang="is-IS"/>
              <a:t>203708 </a:t>
            </a:r>
            <a:r>
              <a:rPr lang="is-IS">
                <a:hlinkClick r:id="rId5"/>
              </a:rPr>
              <a:t>persons</a:t>
            </a:r>
            <a:r>
              <a:rPr lang="is-IS"/>
              <a:t>, 41381 orgs, </a:t>
            </a:r>
            <a:r>
              <a:rPr lang="is-IS" smtClean="0"/>
              <a:t>17688 norp et </a:t>
            </a:r>
            <a:r>
              <a:rPr lang="cs-CZ" smtClean="0"/>
              <a:t>29410 GPE!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495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stuff!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5167" y="2185639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</a:t>
            </a:r>
            <a:r>
              <a:rPr lang="fr-FR" sz="1400" b="1"/>
              <a:t>EMPEROR TRUMP</a:t>
            </a:r>
            <a:r>
              <a:rPr lang="fr-FR" sz="1400"/>
              <a:t>, Emperor Palpatine, Emperor Trump, </a:t>
            </a:r>
            <a:endParaRPr lang="fr-FR" sz="1400" smtClean="0"/>
          </a:p>
          <a:p>
            <a:r>
              <a:rPr lang="fr-FR" sz="1400" smtClean="0"/>
              <a:t>Donald </a:t>
            </a:r>
            <a:r>
              <a:rPr lang="fr-FR" sz="1400"/>
              <a:t>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#</a:t>
            </a:r>
            <a:r>
              <a:rPr lang="fr-FR" sz="1400"/>
              <a:t>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Trumpanzee, </a:t>
            </a:r>
            <a:endParaRPr lang="fr-FR" sz="1400" smtClean="0"/>
          </a:p>
          <a:p>
            <a:r>
              <a:rPr lang="fr-FR" sz="1400" b="1" smtClean="0"/>
              <a:t>Trumpasaurus </a:t>
            </a:r>
            <a:r>
              <a:rPr lang="fr-FR" sz="1400" b="1"/>
              <a:t>Rex</a:t>
            </a:r>
            <a:r>
              <a:rPr lang="fr-FR" sz="1400"/>
              <a:t>, Trumpboner, Trumpborne, Trumpbot, Trumpcloaks, Trumpen Reich, Trumpenreich, Trumpenverse, </a:t>
            </a:r>
            <a:endParaRPr lang="fr-FR" sz="1400" smtClean="0"/>
          </a:p>
          <a:p>
            <a:r>
              <a:rPr lang="fr-FR" sz="1400" smtClean="0"/>
              <a:t>Trumpepe</a:t>
            </a:r>
            <a:r>
              <a:rPr lang="fr-FR" sz="1400"/>
              <a:t>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Trumpidari, </a:t>
            </a:r>
            <a:endParaRPr lang="fr-FR" sz="1400" smtClean="0"/>
          </a:p>
          <a:p>
            <a:r>
              <a:rPr lang="fr-FR" sz="1400" smtClean="0"/>
              <a:t>Trumpinator</a:t>
            </a:r>
            <a:r>
              <a:rPr lang="fr-FR" sz="1400"/>
              <a:t>, Trumpinreich, Trumpire, Trumpis, Trumpivia, Trumpkin, Trumpkins, </a:t>
            </a:r>
            <a:r>
              <a:rPr lang="fr-FR" sz="1400" b="1"/>
              <a:t>Trumplon</a:t>
            </a:r>
            <a:r>
              <a:rPr lang="fr-FR" sz="1400"/>
              <a:t>, Trumpman, Trumpmanía, </a:t>
            </a:r>
            <a:endParaRPr lang="fr-FR" sz="1400" smtClean="0"/>
          </a:p>
          <a:p>
            <a:r>
              <a:rPr lang="fr-FR" sz="1400" smtClean="0"/>
              <a:t>Trumpmas</a:t>
            </a:r>
            <a:r>
              <a:rPr lang="fr-FR" sz="1400"/>
              <a:t>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Trumps, </a:t>
            </a:r>
            <a:r>
              <a:rPr lang="fr-FR" sz="1400" smtClean="0"/>
              <a:t>Trumpsherd, Trumpster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Trumpstika</a:t>
            </a:r>
            <a:r>
              <a:rPr lang="fr-FR" sz="1400"/>
              <a:t>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5167" y="4189750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HRC, </a:t>
            </a:r>
            <a:r>
              <a:rPr lang="fr-FR" sz="1400" smtClean="0"/>
              <a:t>Killiary</a:t>
            </a:r>
          </a:p>
          <a:p>
            <a:endParaRPr lang="fr-FR" sz="1400"/>
          </a:p>
          <a:p>
            <a:r>
              <a:rPr lang="fr-FR" sz="1400" smtClean="0"/>
              <a:t>Mark </a:t>
            </a:r>
            <a:r>
              <a:rPr lang="fr-FR" sz="1400"/>
              <a:t>Zuckerberg, Zuckerberg, zucc, Mark Cuckerberg, Mark Fuckerberg, Cuckerberg, Cuckerbrg, </a:t>
            </a:r>
            <a:endParaRPr lang="fr-FR" sz="1400" smtClean="0"/>
          </a:p>
          <a:p>
            <a:r>
              <a:rPr lang="fr-FR" sz="1400" smtClean="0"/>
              <a:t>Suckerberg</a:t>
            </a:r>
            <a:r>
              <a:rPr lang="fr-FR" sz="1400"/>
              <a:t>, Fuckerberg, Mark Zuck, </a:t>
            </a:r>
            <a:r>
              <a:rPr lang="fr-FR" sz="1400" smtClean="0"/>
              <a:t>Zuck</a:t>
            </a:r>
            <a:endParaRPr lang="fr-FR" sz="1400"/>
          </a:p>
        </p:txBody>
      </p:sp>
      <p:sp>
        <p:nvSpPr>
          <p:cNvPr id="2" name="TextBox 1"/>
          <p:cNvSpPr txBox="1"/>
          <p:nvPr/>
        </p:nvSpPr>
        <p:spPr>
          <a:xfrm>
            <a:off x="1204332" y="1628078"/>
            <a:ext cx="103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Voici toutes les variantes des noms pour Trump, Clinton et Zuckerberg trouvés en utilisant le NER de spacy.io</a:t>
            </a:r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1610150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et applications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probabiliste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 et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62" y="1600336"/>
            <a:ext cx="42030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III: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Projet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 Forum Alt-right Pro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Trump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 brut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Premier 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résultats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mauvais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Quels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problemes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Comment améliorer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Stopwords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 beaucoup de cuisine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Exemples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7977" y="4739657"/>
            <a:ext cx="306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IV: Application au français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Lemmatization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7977" y="1600336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https://github.com/alexperrier/upem-topic-modeling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sz="240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7102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Traduire les </a:t>
            </a:r>
            <a:r>
              <a:rPr lang="fr-FR" i="1"/>
              <a:t>abbréviations</a:t>
            </a:r>
            <a:r>
              <a:rPr lang="fr-FR"/>
              <a:t> qui font sens : </a:t>
            </a:r>
            <a:r>
              <a:rPr lang="fr-FR" i="1" smtClean="0"/>
              <a:t>fb</a:t>
            </a:r>
            <a:r>
              <a:rPr lang="fr-FR" smtClean="0"/>
              <a:t> =&gt; </a:t>
            </a:r>
            <a:r>
              <a:rPr lang="fr-FR" i="1"/>
              <a:t>facebook</a:t>
            </a:r>
            <a:r>
              <a:rPr lang="fr-FR"/>
              <a:t>, </a:t>
            </a:r>
            <a:r>
              <a:rPr lang="fr-FR" i="1"/>
              <a:t>ppl</a:t>
            </a:r>
            <a:r>
              <a:rPr lang="fr-FR"/>
              <a:t> =&gt; </a:t>
            </a:r>
            <a:r>
              <a:rPr lang="fr-FR" i="1"/>
              <a:t>people</a:t>
            </a:r>
            <a:r>
              <a:rPr lang="fr-FR"/>
              <a:t>, </a:t>
            </a:r>
            <a:r>
              <a:rPr lang="fr-FR" i="1"/>
              <a:t>blm</a:t>
            </a:r>
            <a:r>
              <a:rPr lang="fr-FR"/>
              <a:t> =&gt; </a:t>
            </a:r>
            <a:r>
              <a:rPr lang="fr-FR" i="1" smtClean="0"/>
              <a:t>black lives matter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Résoudre les </a:t>
            </a:r>
            <a:r>
              <a:rPr lang="fr-FR" i="1" smtClean="0"/>
              <a:t>abbréviations</a:t>
            </a:r>
            <a:r>
              <a:rPr lang="fr-FR"/>
              <a:t>: ‘em =&gt; them, cant =&gt; cannot, hed =&gt; he would, </a:t>
            </a:r>
            <a:r>
              <a:rPr lang="fr-FR" smtClean="0"/>
              <a:t>i'm =&gt; I am,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Unifier les </a:t>
            </a:r>
            <a:r>
              <a:rPr lang="fr-FR" i="1" smtClean="0"/>
              <a:t>onomatopées</a:t>
            </a:r>
            <a:r>
              <a:rPr lang="fr-FR" smtClean="0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Traiter les </a:t>
            </a:r>
            <a:r>
              <a:rPr lang="fr-FR" i="1" smtClean="0"/>
              <a:t>apostrophes</a:t>
            </a:r>
            <a:r>
              <a:rPr lang="fr-FR" smtClean="0"/>
              <a:t>: possessif et windows (Trump’s =&gt; Trump, Trump's =&gt; Trump)</a:t>
            </a:r>
          </a:p>
          <a:p>
            <a:endParaRPr lang="fr-FR" smtClean="0"/>
          </a:p>
          <a:p>
            <a:r>
              <a:rPr lang="fr-FR" smtClean="0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plurielle: Cuban =&gt; </a:t>
            </a:r>
            <a:r>
              <a:rPr lang="fr-FR" smtClean="0"/>
              <a:t>Cubans, </a:t>
            </a:r>
            <a:r>
              <a:rPr lang="is-IS" smtClean="0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Pour chaque thème: flagger les commentaires où le thème est mentionné</a:t>
            </a:r>
          </a:p>
          <a:p>
            <a:r>
              <a:rPr lang="en-US" smtClean="0"/>
              <a:t>=&gt; P</a:t>
            </a:r>
            <a:r>
              <a:rPr lang="is-IS" smtClean="0"/>
              <a:t>our chaque commentaire, remplacer les noms des personnes qui ne sont pas des entités par un token arbitraire: ‘prsn’.</a:t>
            </a:r>
          </a:p>
          <a:p>
            <a:endParaRPr lang="is-IS" b="1"/>
          </a:p>
          <a:p>
            <a:endParaRPr lang="is-IS" b="1"/>
          </a:p>
          <a:p>
            <a:r>
              <a:rPr lang="is-IS" b="1"/>
              <a:t>Résultat:  des commentaires plus propres,  avec un vocabulaire unifié, </a:t>
            </a:r>
            <a:r>
              <a:rPr lang="is-IS" b="1"/>
              <a:t>plus simple et </a:t>
            </a:r>
            <a:r>
              <a:rPr lang="is-IS" b="1"/>
              <a:t>moins de variance </a:t>
            </a:r>
          </a:p>
          <a:p>
            <a:endParaRPr lang="is-IS" smtClean="0"/>
          </a:p>
        </p:txBody>
      </p:sp>
      <p:sp>
        <p:nvSpPr>
          <p:cNvPr id="7" name="Rectangle 6"/>
          <p:cNvSpPr/>
          <p:nvPr/>
        </p:nvSpPr>
        <p:spPr>
          <a:xfrm>
            <a:off x="2546974" y="45744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s-IS" b="1"/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2: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Plus facile de travailler sur des paragraphes long que sur des phrases courtes</a:t>
            </a:r>
          </a:p>
          <a:p>
            <a:r>
              <a:rPr lang="fr-FR" smtClean="0"/>
              <a:t>=&gt; </a:t>
            </a:r>
            <a:r>
              <a:rPr lang="fr-FR" b="1" smtClean="0"/>
              <a:t>Je groupe tous les commentaires par post</a:t>
            </a:r>
            <a:endParaRPr lang="fr-FR" b="1"/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 smtClean="0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Limiter au verbes, noms et adjectifs</a:t>
            </a:r>
          </a:p>
          <a:p>
            <a:endParaRPr lang="fr-FR" smtClean="0"/>
          </a:p>
          <a:p>
            <a:r>
              <a:rPr lang="fr-FR" smtClean="0"/>
              <a:t>On obtient une liste </a:t>
            </a:r>
            <a:r>
              <a:rPr lang="fr-FR"/>
              <a:t>de mots par post </a:t>
            </a:r>
            <a:r>
              <a:rPr lang="fr-FR" smtClean="0"/>
              <a:t>assez propre</a:t>
            </a:r>
            <a:endParaRPr lang="fr-FR"/>
          </a:p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3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3329" y="1975212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On a une liste python par post </a:t>
            </a:r>
          </a:p>
          <a:p>
            <a:r>
              <a:rPr lang="fr-FR" smtClean="0"/>
              <a:t>STM attends des phrases</a:t>
            </a:r>
          </a:p>
          <a:p>
            <a:r>
              <a:rPr lang="fr-FR" smtClean="0"/>
              <a:t>=&gt; </a:t>
            </a:r>
            <a:r>
              <a:rPr lang="fr-FR" i="1" smtClean="0"/>
              <a:t>' '.join(tokens)</a:t>
            </a:r>
            <a:r>
              <a:rPr lang="fr-FR" smtClean="0"/>
              <a:t>  pour retrouver une phrase que l’on puissse donner a STM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463329" y="3267307"/>
            <a:ext cx="9555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Feature extraction</a:t>
            </a:r>
            <a:r>
              <a:rPr lang="fr-FR" smtClean="0"/>
              <a:t>, variable externes:</a:t>
            </a:r>
          </a:p>
          <a:p>
            <a:r>
              <a:rPr lang="fr-FR" b="1" smtClean="0"/>
              <a:t>Popularité du post</a:t>
            </a:r>
            <a:r>
              <a:rPr lang="fr-FR" smtClean="0"/>
              <a:t>: nombre de share, reaction, commentaires =&gt; klout</a:t>
            </a:r>
          </a:p>
          <a:p>
            <a:r>
              <a:rPr lang="fr-FR" b="1" smtClean="0"/>
              <a:t>Duree de vie du post</a:t>
            </a:r>
            <a:r>
              <a:rPr lang="fr-FR" smtClean="0"/>
              <a:t>: nombre de jours entre premier et dernier commentaire</a:t>
            </a:r>
          </a:p>
          <a:p>
            <a:r>
              <a:rPr lang="fr-FR" b="1" smtClean="0"/>
              <a:t>Volume du post</a:t>
            </a:r>
            <a:r>
              <a:rPr lang="fr-FR" smtClean="0"/>
              <a:t>: nombre de tokens</a:t>
            </a:r>
          </a:p>
          <a:p>
            <a:r>
              <a:rPr lang="fr-FR" b="1" smtClean="0"/>
              <a:t>Themes</a:t>
            </a:r>
            <a:r>
              <a:rPr lang="fr-FR" smtClean="0"/>
              <a:t>: grouper les entités par theme (america, Islam, Mexico, Europe, Clinton, Left wing media,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is-IS" smtClean="0"/>
              <a:t>….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mtClean="0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Filtrage manuel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Definir les themes: Trump, Clinton, Obama, Racism, main stream media, Islam, Judaism, France, europe, brexit, </a:t>
            </a:r>
            <a:r>
              <a:rPr lang="is-IS" smtClean="0"/>
              <a:t>….</a:t>
            </a:r>
            <a:endParaRPr lang="fr-FR" smtClean="0"/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Grouper les entités par theme:</a:t>
            </a:r>
          </a:p>
          <a:p>
            <a:pPr lvl="2"/>
            <a:r>
              <a:rPr lang="fr-FR"/>
              <a:t>'Brexit'        :['Brexit', 'Nigel Farage', 'Nigel Farrage', 'Farage', 'Farrage','Brexpats','UKIP</a:t>
            </a:r>
            <a:r>
              <a:rPr lang="fr-FR" smtClean="0"/>
              <a:t>'],</a:t>
            </a:r>
          </a:p>
          <a:p>
            <a:pPr lvl="2"/>
            <a:r>
              <a:rPr lang="fr-FR"/>
              <a:t>'left_orgs'     :['ADL','ACLU','Panned Parenthood</a:t>
            </a:r>
            <a:r>
              <a:rPr lang="fr-FR" smtClean="0"/>
              <a:t>',</a:t>
            </a:r>
            <a:r>
              <a:rPr lang="fr-FR"/>
              <a:t>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/>
              <a:t>Tagger chaque commentaire avec les themes identifiés</a:t>
            </a:r>
          </a:p>
          <a:p>
            <a:pPr marL="342900" indent="-342900">
              <a:buFont typeface="+mj-lt"/>
              <a:buAutoNum type="arabicPeriod"/>
            </a:pPr>
            <a:endParaRPr lang="fr-FR"/>
          </a:p>
          <a:p>
            <a:endParaRPr lang="fr-FR" smtClean="0"/>
          </a:p>
          <a:p>
            <a:r>
              <a:rPr lang="fr-FR" smtClean="0"/>
              <a:t>On obtient une matrice </a:t>
            </a:r>
            <a:r>
              <a:rPr lang="fr-FR" i="1" smtClean="0"/>
              <a:t>commentaires</a:t>
            </a:r>
            <a:r>
              <a:rPr lang="fr-FR" smtClean="0"/>
              <a:t> x </a:t>
            </a:r>
            <a:r>
              <a:rPr lang="fr-FR" i="1" smtClean="0"/>
              <a:t>themes</a:t>
            </a:r>
          </a:p>
          <a:p>
            <a:endParaRPr lang="fr-FR" smtClean="0"/>
          </a:p>
          <a:p>
            <a:r>
              <a:rPr lang="fr-FR" smtClean="0"/>
              <a:t>Question sous jacente: est-ce que les topics varient en fonction du theme?</a:t>
            </a:r>
          </a:p>
          <a:p>
            <a:r>
              <a:rPr lang="fr-FR" smtClean="0"/>
              <a:t>Cela permet de reduire le corpus en filtrant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Quels sont les topics quand Hillary, Brexit, Islam, </a:t>
            </a:r>
            <a:r>
              <a:rPr lang="is-IS" smtClean="0"/>
              <a:t>…</a:t>
            </a:r>
            <a:r>
              <a:rPr lang="fr-FR" smtClean="0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561" y="2364059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02527" y="4382429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Log_days = int(log(days + 1))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702527" y="4923471"/>
            <a:ext cx="528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Prendre le log permet de reduire le nombre de valeurs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List des tokens aggregés en phrase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</a:t>
            </a:r>
            <a:r>
              <a:rPr lang="fr-FR" smtClean="0"/>
              <a:t>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mémoire: </a:t>
            </a:r>
            <a:r>
              <a:rPr lang="fr-FR" smtClean="0"/>
              <a:t>fbget_stm_ready_sample_01.csv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Features</a:t>
            </a:r>
            <a:r>
              <a:rPr lang="fr-FR" smtClean="0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Textes</a:t>
            </a:r>
            <a:r>
              <a:rPr lang="fr-FR" smtClean="0"/>
              <a:t>: original </a:t>
            </a:r>
            <a:r>
              <a:rPr lang="fr-FR" i="1" smtClean="0"/>
              <a:t>message</a:t>
            </a:r>
            <a:r>
              <a:rPr lang="fr-FR" smtClean="0"/>
              <a:t>, </a:t>
            </a:r>
            <a:r>
              <a:rPr lang="fr-FR" i="1" smtClean="0"/>
              <a:t>sent_tokens</a:t>
            </a:r>
            <a:r>
              <a:rPr lang="fr-FR" smtClean="0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Sans </a:t>
            </a:r>
            <a:r>
              <a:rPr lang="fr-FR" b="1"/>
              <a:t>pre-processing</a:t>
            </a:r>
            <a:r>
              <a:rPr lang="fr-FR"/>
              <a:t>: FALSE dans </a:t>
            </a:r>
            <a:r>
              <a:rPr lang="fr-FR" smtClean="0"/>
              <a:t>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Filtrer par theme</a:t>
            </a:r>
          </a:p>
          <a:p>
            <a:endParaRPr lang="fr-FR" smtClean="0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On choisit 25 topics</a:t>
            </a:r>
          </a:p>
          <a:p>
            <a:endParaRPr lang="fr-FR" smtClean="0"/>
          </a:p>
          <a:p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Beaucoup moins de choix dans les librairies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36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Lemmatiser est encore plus important que en anglais,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github.com/ClaudeCoulombe/FrenchLefffLemmatizer</a:t>
            </a:r>
            <a:r>
              <a:rPr lang="fr-FR" smtClean="0"/>
              <a:t> </a:t>
            </a:r>
            <a:endParaRPr lang="fr-FR"/>
          </a:p>
          <a:p>
            <a:r>
              <a:rPr lang="fr-FR" smtClean="0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modele en francais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github.com/explosion/spaCy/releases/tag/v1.8.2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Pattern , polyglot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60668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/>
              <a:t>Peu de chance que ca marche du premier coup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pipeline de nettoyage est ce qui prends le plus de temps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c’est l’etape incontournable pour obtenir des resultats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dépend totallement du corpus initial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articles tech: peu de travail, bons resultats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FB, intense et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Ce que j’ai apris sur le corpus FB: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Bien s’approprier le contenu: connaitre le texte et le </a:t>
            </a:r>
            <a:r>
              <a:rPr lang="fr-FR"/>
              <a:t>vocabulaire</a:t>
            </a:r>
            <a:r>
              <a:rPr lang="fr-FR" smtClean="0"/>
              <a:t>, NER, argot,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Ne pas hesiter a reduire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n’y a pas de parametres optimal pour obtenir tous les topics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795346" y="5196468"/>
            <a:ext cx="7574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Code, data et slides sur </a:t>
            </a:r>
            <a:r>
              <a:rPr lang="fr-FR">
                <a:hlinkClick r:id="rId2"/>
              </a:rPr>
              <a:t>https://github.com/alexperrier/upem-topic-modeling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r>
              <a:rPr lang="fr-FR" smtClean="0"/>
              <a:t>Twitter: </a:t>
            </a:r>
            <a:r>
              <a:rPr lang="fr-FR" smtClean="0">
                <a:hlinkClick r:id="rId3"/>
              </a:rPr>
              <a:t>@alexip</a:t>
            </a:r>
            <a:endParaRPr lang="fr-FR" smtClean="0"/>
          </a:p>
          <a:p>
            <a:r>
              <a:rPr lang="fr-FR" smtClean="0">
                <a:hlinkClick r:id="rId4"/>
              </a:rPr>
              <a:t>alexis.perrier@gmail.com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565581"/>
            <a:ext cx="87834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/>
              <a:t>STM: </a:t>
            </a:r>
            <a:r>
              <a:rPr lang="fr-FR" sz="1200">
                <a:hlinkClick r:id="rId2"/>
              </a:rPr>
              <a:t>www.structuraltopicmodel.com</a:t>
            </a:r>
            <a:r>
              <a:rPr lang="fr-FR" sz="1200"/>
              <a:t> , </a:t>
            </a:r>
            <a:r>
              <a:rPr lang="fr-FR" sz="1200">
                <a:hlinkClick r:id="rId3"/>
              </a:rPr>
              <a:t>http://www.margaretroberts.net/about/research</a:t>
            </a:r>
            <a:r>
              <a:rPr lang="fr-FR" sz="1200" smtClean="0">
                <a:hlinkClick r:id="rId3"/>
              </a:rPr>
              <a:t>/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4"/>
              </a:rPr>
              <a:t>Followers </a:t>
            </a:r>
            <a:r>
              <a:rPr lang="fr-FR" sz="1200">
                <a:hlinkClick r:id="rId4"/>
              </a:rPr>
              <a:t>sur twitter</a:t>
            </a:r>
            <a:r>
              <a:rPr lang="fr-FR" sz="120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5"/>
              </a:rPr>
              <a:t>Debats presidentiels américains</a:t>
            </a:r>
            <a:r>
              <a:rPr lang="fr-FR" sz="1200"/>
              <a:t> (stm, LDA, R)</a:t>
            </a:r>
          </a:p>
          <a:p>
            <a:pPr marL="285750" indent="-285750">
              <a:buFont typeface="Arial" charset="0"/>
              <a:buChar char="•"/>
            </a:pP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Tutorial </a:t>
            </a:r>
            <a:r>
              <a:rPr lang="fr-FR" sz="1200" smtClean="0"/>
              <a:t>sur Topic Modeling: </a:t>
            </a:r>
            <a:r>
              <a:rPr lang="fr-FR" sz="1200">
                <a:hlinkClick r:id="rId6"/>
              </a:rPr>
              <a:t>https://</a:t>
            </a:r>
            <a:r>
              <a:rPr lang="fr-FR" sz="1200" smtClean="0">
                <a:hlinkClick r:id="rId6"/>
              </a:rPr>
              <a:t>github.com/alexperrier/memewar/blob/master/docs/ldatutorial-workshop.pdf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made just simple </a:t>
            </a:r>
            <a:r>
              <a:rPr lang="fr-FR" sz="1200" smtClean="0"/>
              <a:t>enough </a:t>
            </a:r>
            <a:r>
              <a:rPr lang="fr-FR" sz="1200" smtClean="0">
                <a:hlinkClick r:id="rId7"/>
              </a:rPr>
              <a:t>https</a:t>
            </a:r>
            <a:r>
              <a:rPr lang="fr-FR" sz="1200">
                <a:hlinkClick r:id="rId7"/>
              </a:rPr>
              <a:t>://tedunderwood.com/2012/04/07/topic-modeling-made-just-simple-enough</a:t>
            </a:r>
            <a:r>
              <a:rPr lang="fr-FR" sz="1200" smtClean="0">
                <a:hlinkClick r:id="rId7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Review of Topic Modeling </a:t>
            </a:r>
            <a:r>
              <a:rPr lang="fr-FR" sz="1200" smtClean="0"/>
              <a:t>Projects </a:t>
            </a:r>
            <a:r>
              <a:rPr lang="fr-FR" sz="1200" smtClean="0">
                <a:hlinkClick r:id="rId8"/>
              </a:rPr>
              <a:t>https</a:t>
            </a:r>
            <a:r>
              <a:rPr lang="fr-FR" sz="1200">
                <a:hlinkClick r:id="rId8"/>
              </a:rPr>
              <a:t>://medium.com/@</a:t>
            </a:r>
            <a:r>
              <a:rPr lang="fr-FR" sz="1200" smtClean="0">
                <a:hlinkClick r:id="rId8"/>
              </a:rPr>
              <a:t>neala/a-review-of-topic-modeling-projects-941922a1216c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What </a:t>
            </a:r>
            <a:r>
              <a:rPr lang="fr-FR" sz="1200"/>
              <a:t>can topic models of PMLA teach us about the history of literary scholarship</a:t>
            </a:r>
            <a:r>
              <a:rPr lang="fr-FR" sz="1200" smtClean="0"/>
              <a:t>? </a:t>
            </a:r>
            <a:r>
              <a:rPr lang="fr-FR" sz="1200" smtClean="0">
                <a:hlinkClick r:id="rId9"/>
              </a:rPr>
              <a:t>https</a:t>
            </a:r>
            <a:r>
              <a:rPr lang="fr-FR" sz="1200">
                <a:hlinkClick r:id="rId9"/>
              </a:rPr>
              <a:t>://tedunderwood.com/category/methodology/topic-modeling/bayesian-topic-modeling</a:t>
            </a:r>
            <a:r>
              <a:rPr lang="fr-FR" sz="1200" smtClean="0">
                <a:hlinkClick r:id="rId9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in the Humanities: An </a:t>
            </a:r>
            <a:r>
              <a:rPr lang="fr-FR" sz="1200" smtClean="0"/>
              <a:t>Overview </a:t>
            </a:r>
            <a:r>
              <a:rPr lang="fr-FR" sz="1200" smtClean="0">
                <a:hlinkClick r:id="rId10"/>
              </a:rPr>
              <a:t>http</a:t>
            </a:r>
            <a:r>
              <a:rPr lang="fr-FR" sz="1200">
                <a:hlinkClick r:id="rId10"/>
              </a:rPr>
              <a:t>://mith.umd.edu/topic-modeling-in-the-humanities-an-overview</a:t>
            </a:r>
            <a:r>
              <a:rPr lang="fr-FR" sz="1200" smtClean="0">
                <a:hlinkClick r:id="rId10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Modeling  </a:t>
            </a:r>
            <a:r>
              <a:rPr lang="fr-FR" sz="1200"/>
              <a:t>for Humanists: A Guided </a:t>
            </a:r>
            <a:r>
              <a:rPr lang="fr-FR" sz="1200" smtClean="0"/>
              <a:t>Tour </a:t>
            </a:r>
            <a:r>
              <a:rPr lang="fr-FR" sz="1200" smtClean="0">
                <a:hlinkClick r:id="rId11"/>
              </a:rPr>
              <a:t>http</a:t>
            </a:r>
            <a:r>
              <a:rPr lang="fr-FR" sz="1200">
                <a:hlinkClick r:id="rId11"/>
              </a:rPr>
              <a:t>://</a:t>
            </a:r>
            <a:r>
              <a:rPr lang="fr-FR" sz="1200" smtClean="0">
                <a:hlinkClick r:id="rId11"/>
              </a:rPr>
              <a:t>www.scottbot.net/HIAL/index.html@p=19113.html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APPLYING </a:t>
            </a:r>
            <a:r>
              <a:rPr lang="fr-FR" sz="1200"/>
              <a:t>DATA SCIENCE TO THE SUPREME COURT: TOPIC MODELING OVER TIME WITH NMF (AND A D3.JS BONUS</a:t>
            </a:r>
            <a:r>
              <a:rPr lang="fr-FR" sz="1200" smtClean="0"/>
              <a:t>) </a:t>
            </a:r>
            <a:r>
              <a:rPr lang="fr-FR" sz="1200" smtClean="0">
                <a:hlinkClick r:id="rId12"/>
              </a:rPr>
              <a:t>http</a:t>
            </a:r>
            <a:r>
              <a:rPr lang="fr-FR" sz="1200">
                <a:hlinkClick r:id="rId12"/>
              </a:rPr>
              <a:t>://</a:t>
            </a:r>
            <a:r>
              <a:rPr lang="fr-FR" sz="1200" smtClean="0">
                <a:hlinkClick r:id="rId12"/>
              </a:rPr>
              <a:t>www.emilyinamillion.me/blog/2016/7/13/visualizing-supreme-court-topics-over-time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13"/>
              </a:rPr>
              <a:t>http</a:t>
            </a:r>
            <a:r>
              <a:rPr lang="fr-FR" sz="1200">
                <a:hlinkClick r:id="rId13"/>
              </a:rPr>
              <a:t>://</a:t>
            </a:r>
            <a:r>
              <a:rPr lang="fr-FR" sz="1200" smtClean="0">
                <a:hlinkClick r:id="rId13"/>
              </a:rPr>
              <a:t>scholar.princeton.edu/sites/default/files/bstewart/files/stm.pdf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model of text for experimentation in the </a:t>
            </a:r>
            <a:r>
              <a:rPr lang="fr-FR" sz="1200" smtClean="0"/>
              <a:t>socialsciences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On Estimation and Selection for Topic Models.” In Proceedings of the15th International Conference on Artificial Intelligence and Statistics</a:t>
            </a:r>
            <a:r>
              <a:rPr lang="fr-FR" sz="1200" smtClean="0"/>
              <a:t>. </a:t>
            </a:r>
            <a:r>
              <a:rPr lang="fr-FR" sz="1200" smtClean="0">
                <a:hlinkClick r:id="rId14"/>
              </a:rPr>
              <a:t>http</a:t>
            </a:r>
            <a:r>
              <a:rPr lang="fr-FR" sz="1200">
                <a:hlinkClick r:id="rId14"/>
              </a:rPr>
              <a:t>://</a:t>
            </a:r>
            <a:r>
              <a:rPr lang="fr-FR" sz="1200" smtClean="0">
                <a:hlinkClick r:id="rId14"/>
              </a:rPr>
              <a:t>proceedings.mlr.press/v22/taddy12/taddy12.pdf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Structural Topic Models for Open-Ended Survey Responses.” AmericanJournal of Political Science, 58(4), 1064–1082.Roberts ME, Stewart BM, Airoldi E (2016b).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A model of text for experimentation in thesocial sciences.” Journal of the American Statistical Association, 111(515), 988–1003.Roberts ME, Stewart BM, Tingley D, Airoldi EM (2013).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The Structural Topic Model andApplied Social Science.” Advances in Neural Information Processing Systems Workshop onTopic Models: Computation, Application, and Evaluation</a:t>
            </a:r>
            <a:r>
              <a:rPr lang="fr-FR" sz="120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LDA par Blei </a:t>
            </a:r>
            <a:r>
              <a:rPr lang="fr-FR" sz="1200">
                <a:hlinkClick r:id="rId15"/>
              </a:rPr>
              <a:t>http://</a:t>
            </a:r>
            <a:r>
              <a:rPr lang="fr-FR" sz="1200" smtClean="0">
                <a:hlinkClick r:id="rId15"/>
              </a:rPr>
              <a:t>www.jmlr.org/papers/volume3/blei03a/blei03a.pdf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Video Topic Models par Blei: </a:t>
            </a:r>
            <a:r>
              <a:rPr lang="fr-FR" sz="1200">
                <a:hlinkClick r:id="rId16"/>
              </a:rPr>
              <a:t>https://</a:t>
            </a:r>
            <a:r>
              <a:rPr lang="fr-FR" sz="1200" smtClean="0">
                <a:hlinkClick r:id="rId16"/>
              </a:rPr>
              <a:t>www.youtube.com/watch?v=DDq3OVp9dNA</a:t>
            </a:r>
            <a:r>
              <a:rPr lang="fr-FR" sz="1200" smtClean="0"/>
              <a:t> </a:t>
            </a:r>
            <a:endParaRPr lang="fr-FR" sz="1200"/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3487" y="1341040"/>
            <a:ext cx="83968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Extraction des sujets de façon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non-supervisée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des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documents</a:t>
            </a: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Croisement avec des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Auteur ou Locuteur, parti politique, age du capitaine, info demographique,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6" y="1430250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749465"/>
            <a:ext cx="97858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Followers </a:t>
            </a:r>
            <a:r>
              <a:rPr lang="fr-FR">
                <a:hlinkClick r:id="rId2"/>
              </a:rPr>
              <a:t>sur </a:t>
            </a:r>
            <a:r>
              <a:rPr lang="fr-FR" smtClean="0">
                <a:hlinkClick r:id="rId2"/>
              </a:rPr>
              <a:t>twitter</a:t>
            </a:r>
            <a:r>
              <a:rPr lang="fr-FR" smtClean="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présidentiels </a:t>
            </a:r>
            <a:r>
              <a:rPr lang="fr-FR" smtClean="0">
                <a:hlinkClick r:id="rId3"/>
              </a:rPr>
              <a:t>américains</a:t>
            </a:r>
            <a:r>
              <a:rPr lang="fr-FR" smtClean="0"/>
              <a:t> (stm, LDA, R)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Analyse des notes en milieu hospitalier pour</a:t>
            </a:r>
            <a:r>
              <a:rPr lang="fr-FR" smtClean="0"/>
              <a:t> prédire </a:t>
            </a:r>
            <a:r>
              <a:rPr lang="fr-FR" i="1" smtClean="0"/>
              <a:t>patient satisfaction</a:t>
            </a:r>
            <a:r>
              <a:rPr lang="fr-FR" smtClean="0"/>
              <a:t> et identifier les problemes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/>
          </a:p>
          <a:p>
            <a:r>
              <a:rPr lang="fr-FR" smtClean="0"/>
              <a:t>Autres travaux: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Gazette </a:t>
            </a:r>
            <a:r>
              <a:rPr lang="fr-FR"/>
              <a:t>de Pensylvanie </a:t>
            </a:r>
            <a:r>
              <a:rPr lang="fr-FR">
                <a:hlinkClick r:id="rId4"/>
              </a:rPr>
              <a:t>http://www.common-place-archives.org/vol-06/no-02/tales</a:t>
            </a:r>
            <a:r>
              <a:rPr lang="fr-FR" smtClean="0">
                <a:hlinkClick r:id="rId4"/>
              </a:rPr>
              <a:t>/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3,346 </a:t>
            </a:r>
            <a:r>
              <a:rPr lang="fr-FR"/>
              <a:t>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</a:t>
            </a:r>
            <a:r>
              <a:rPr lang="fr-FR" smtClean="0"/>
              <a:t>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 graph / réseau des </a:t>
            </a:r>
            <a:r>
              <a:rPr lang="fr-FR" smtClean="0">
                <a:hlinkClick r:id="rId6"/>
              </a:rPr>
              <a:t>topics dans Proust</a:t>
            </a:r>
            <a:r>
              <a:rPr lang="fr-FR" smtClean="0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7"/>
              </a:rPr>
              <a:t>Structural Topic Models for Open-Ended Survey Responses</a:t>
            </a:r>
            <a:r>
              <a:rPr lang="fr-FR" smtClean="0"/>
              <a:t> (Molly Roberts, STM)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Topic modeling of </a:t>
            </a:r>
            <a:r>
              <a:rPr lang="fr-FR">
                <a:hlinkClick r:id="rId8"/>
              </a:rPr>
              <a:t>French crime fiction novels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7" y="3843630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8" y="3661955"/>
            <a:ext cx="3726676" cy="3057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34" y="3843629"/>
            <a:ext cx="3347195" cy="28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8" y="1382751"/>
            <a:ext cx="875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Construction et définition du Corpus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Définir l’unité d’analyse: tweet, commentaire, paragraphe, article, blog, livre, ...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Technique utilisée: LSA, LDA, pLSA, HDL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Adapter, transformer le contenu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Modeling: faire tourner le modele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Mesurer leur qualité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Wordcloud! 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Etapes: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</a:t>
            </a:r>
            <a:r>
              <a:rPr lang="fr-FR" smtClean="0"/>
              <a:t>équivalents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Courts </a:t>
            </a:r>
            <a:r>
              <a:rPr lang="fr-FR" b="1"/>
              <a:t>vs long</a:t>
            </a:r>
            <a:r>
              <a:rPr lang="fr-FR"/>
              <a:t>: litterature, documents officiels et articles de journaux vs tweets / </a:t>
            </a:r>
            <a:r>
              <a:rPr lang="fr-FR" smtClean="0"/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Langue</a:t>
            </a:r>
            <a:r>
              <a:rPr lang="fr-FR"/>
              <a:t>: anglais, francais, </a:t>
            </a:r>
            <a:r>
              <a:rPr lang="fr-FR" smtClean="0"/>
              <a:t>franglais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Niveau </a:t>
            </a:r>
            <a:r>
              <a:rPr lang="fr-FR" b="1"/>
              <a:t>de langue</a:t>
            </a:r>
            <a:r>
              <a:rPr lang="fr-FR"/>
              <a:t>: classique, speech to text, argot, </a:t>
            </a:r>
            <a:r>
              <a:rPr lang="fr-FR" smtClean="0"/>
              <a:t>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Contenu</a:t>
            </a:r>
            <a:r>
              <a:rPr lang="fr-FR"/>
              <a:t>: images, urls</a:t>
            </a:r>
            <a:r>
              <a:rPr lang="fr-FR" smtClean="0"/>
              <a:t>, sms</a:t>
            </a:r>
            <a:r>
              <a:rPr lang="fr-FR"/>
              <a:t>, </a:t>
            </a:r>
            <a:r>
              <a:rPr lang="fr-FR" smtClean="0"/>
              <a:t>phrase</a:t>
            </a:r>
            <a:r>
              <a:rPr lang="fr-FR"/>
              <a:t>, paragraphe, article, </a:t>
            </a:r>
            <a:r>
              <a:rPr lang="fr-FR" smtClean="0"/>
              <a:t>livre</a:t>
            </a:r>
          </a:p>
          <a:p>
            <a:endParaRPr lang="fr-FR" smtClean="0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encore, </a:t>
            </a:r>
            <a:r>
              <a:rPr lang="fr-FR" i="1" smtClean="0"/>
              <a:t>il </a:t>
            </a:r>
            <a:r>
              <a:rPr lang="fr-FR" i="1"/>
              <a:t>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</a:t>
            </a:r>
            <a:r>
              <a:rPr lang="fr-FR" smtClean="0"/>
              <a:t>Macron,</a:t>
            </a:r>
            <a:r>
              <a:rPr lang="fr-FR"/>
              <a:t> 0</a:t>
            </a:r>
            <a:r>
              <a:rPr lang="fr-FR" smtClean="0"/>
              <a:t>8 mai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9659" y="1141641"/>
            <a:ext cx="921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L’information prise en compte est intégralement contenue dans la liste de mots issue du texte, </a:t>
            </a:r>
          </a:p>
          <a:p>
            <a:r>
              <a:rPr lang="fr-FR" b="1" smtClean="0"/>
              <a:t>indépendamment de leur position ou de leur fonction dans la phrase</a:t>
            </a:r>
            <a:endParaRPr lang="fr-FR" b="1"/>
          </a:p>
        </p:txBody>
      </p:sp>
      <p:sp>
        <p:nvSpPr>
          <p:cNvPr id="3" name="TextBox 2"/>
          <p:cNvSpPr txBox="1"/>
          <p:nvPr/>
        </p:nvSpPr>
        <p:spPr>
          <a:xfrm>
            <a:off x="405627" y="2767504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« </a:t>
            </a:r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Il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sera une page dans un livre de dix mille pages </a:t>
            </a:r>
            <a:endParaRPr lang="fr-FR" i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que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l'on mettra dans une bibliothèque qui aura un million de livres, </a:t>
            </a:r>
            <a:endParaRPr lang="fr-FR" i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une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bibliothèque parmi un million de bibliothèques</a:t>
            </a:r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 »</a:t>
            </a: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Ionesco, Le roi se meurt 1962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3030" y="4565763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aura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bibliothèque bibliothèque bibliothèques dans dans de de de </a:t>
            </a:r>
            <a:endParaRPr lang="fr-FR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dix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il 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livre livres mettra mille million million </a:t>
            </a:r>
            <a:endParaRPr lang="fr-FR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761534" y="3885931"/>
            <a:ext cx="1059595" cy="1223397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81346" y="4137105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devient: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627" y="2308962"/>
            <a:ext cx="17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Le texte original:</a:t>
            </a:r>
          </a:p>
        </p:txBody>
      </p: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</a:t>
            </a:r>
            <a:r>
              <a:rPr lang="fr-FR" smtClean="0"/>
              <a:t>évaluer </a:t>
            </a:r>
            <a:r>
              <a:rPr lang="fr-FR"/>
              <a:t>la fréquence des mots dans un ensemble de documents?</a:t>
            </a:r>
          </a:p>
          <a:p>
            <a:endParaRPr lang="fr-FR" smtClean="0"/>
          </a:p>
          <a:p>
            <a:r>
              <a:rPr lang="fr-FR" smtClean="0"/>
              <a:t>TF-IDF: fréquence du mot dans un document, </a:t>
            </a:r>
            <a:br>
              <a:rPr lang="fr-FR" smtClean="0"/>
            </a:br>
            <a:r>
              <a:rPr lang="fr-FR" smtClean="0"/>
              <a:t>normalisée par sa présence dans l’ensemble du corpus</a:t>
            </a:r>
          </a:p>
          <a:p>
            <a:endParaRPr lang="fr-FR" smtClean="0"/>
          </a:p>
          <a:p>
            <a:r>
              <a:rPr lang="fr-FR" smtClean="0"/>
              <a:t>Pour </a:t>
            </a:r>
            <a:r>
              <a:rPr lang="fr-FR"/>
              <a:t>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TF: Term Frequency</a:t>
            </a:r>
            <a:r>
              <a:rPr lang="fr-FR"/>
              <a:t>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IDF: Inverse document term frequency:</a:t>
            </a:r>
            <a:r>
              <a:rPr lang="fr-FR"/>
              <a:t> </a:t>
            </a: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# </a:t>
            </a:r>
            <a:r>
              <a:rPr lang="fr-FR"/>
              <a:t>de documents / </a:t>
            </a:r>
            <a:r>
              <a:rPr lang="fr-FR" smtClean="0"/>
              <a:t># documents </a:t>
            </a:r>
            <a:r>
              <a:rPr lang="fr-FR"/>
              <a:t>contenant le terme</a:t>
            </a:r>
          </a:p>
          <a:p>
            <a:endParaRPr lang="fr-FR"/>
          </a:p>
          <a:p>
            <a:r>
              <a:rPr lang="fr-FR"/>
              <a:t>On obtient une matrice terme </a:t>
            </a:r>
            <a:r>
              <a:rPr lang="fr-FR" smtClean="0"/>
              <a:t>– </a:t>
            </a:r>
            <a:r>
              <a:rPr lang="fr-FR"/>
              <a:t>document comme illustrée =&gt;</a:t>
            </a:r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05627" y="4702539"/>
            <a:ext cx="3847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https://fr.wikipedia.org/wiki/TF-IDF</a:t>
            </a:r>
            <a:r>
              <a:rPr lang="fr-FR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TfidfVectorizer </a:t>
            </a:r>
            <a:r>
              <a:rPr lang="fr-FR"/>
              <a:t>de scikit-learn</a:t>
            </a:r>
          </a:p>
        </p:txBody>
      </p:sp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6367</TotalTime>
  <Words>2810</Words>
  <Application>Microsoft Macintosh PowerPoint</Application>
  <PresentationFormat>Widescreen</PresentationFormat>
  <Paragraphs>462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 Black</vt:lpstr>
      <vt:lpstr>Calibri</vt:lpstr>
      <vt:lpstr>Calibri Light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Alexis Perrier</cp:lastModifiedBy>
  <cp:revision>159</cp:revision>
  <cp:lastPrinted>2017-06-04T10:39:16Z</cp:lastPrinted>
  <dcterms:created xsi:type="dcterms:W3CDTF">2017-05-18T22:14:50Z</dcterms:created>
  <dcterms:modified xsi:type="dcterms:W3CDTF">2017-06-04T10:44:04Z</dcterms:modified>
</cp:coreProperties>
</file>